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26754-E046-4B0D-8EF8-6CDF74E5D6FB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9DA32-1454-45C8-9110-58EDFDFD50C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9DA32-1454-45C8-9110-58EDFDFD50C8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B7F01B8-E18F-446C-A376-1651423A710C}" type="datetimeFigureOut">
              <a:rPr lang="it-IT" smtClean="0"/>
              <a:t>03/12/2012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37447C-734F-4CCE-B6C8-565E57FD9AD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CLASSIFICAZIONI DEGLI ORGANISMI VIVENTI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batteri_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6003331" cy="392909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HAECKEL (1866): </a:t>
            </a:r>
            <a:r>
              <a:rPr lang="it-IT" dirty="0" smtClean="0"/>
              <a:t>divideva i viventi in 3 Regni: </a:t>
            </a:r>
            <a:r>
              <a:rPr lang="it-IT" dirty="0" err="1" smtClean="0"/>
              <a:t>Protisti</a:t>
            </a:r>
            <a:r>
              <a:rPr lang="it-IT" dirty="0" smtClean="0"/>
              <a:t>, Piante e Animali</a:t>
            </a: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STANIER (1957)</a:t>
            </a:r>
            <a:r>
              <a:rPr lang="it-IT" dirty="0" smtClean="0"/>
              <a:t>: distinse i </a:t>
            </a:r>
            <a:r>
              <a:rPr lang="it-IT" dirty="0" err="1" smtClean="0"/>
              <a:t>Protisti</a:t>
            </a:r>
            <a:r>
              <a:rPr lang="it-IT" dirty="0" smtClean="0"/>
              <a:t> in 2 tipi: quelli con </a:t>
            </a:r>
            <a:r>
              <a:rPr lang="it-IT" dirty="0" err="1" smtClean="0"/>
              <a:t>cell</a:t>
            </a:r>
            <a:r>
              <a:rPr lang="it-IT" dirty="0" smtClean="0"/>
              <a:t>. </a:t>
            </a:r>
            <a:r>
              <a:rPr lang="it-IT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Eucariotiche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(i cosiddetti </a:t>
            </a:r>
            <a:r>
              <a:rPr lang="it-IT" dirty="0" err="1" smtClean="0"/>
              <a:t>Protisti</a:t>
            </a:r>
            <a:r>
              <a:rPr lang="it-IT" dirty="0" smtClean="0"/>
              <a:t> superiori costituiti da Protozoi, Funghi microscopici e Alghe) e quelli con </a:t>
            </a:r>
            <a:r>
              <a:rPr lang="it-IT" dirty="0" err="1" smtClean="0"/>
              <a:t>cell</a:t>
            </a:r>
            <a:r>
              <a:rPr lang="it-IT" dirty="0" smtClean="0"/>
              <a:t>. </a:t>
            </a:r>
            <a:r>
              <a:rPr lang="it-IT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Procariotiche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</a:t>
            </a:r>
            <a:r>
              <a:rPr lang="it-IT" dirty="0" err="1" smtClean="0"/>
              <a:t>Protisti</a:t>
            </a:r>
            <a:r>
              <a:rPr lang="it-IT" dirty="0" smtClean="0"/>
              <a:t> inferiori costituiti dai Batteri)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Classificazioni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</a:t>
            </a:r>
            <a:r>
              <a:rPr 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WHITTAKER (1959): </a:t>
            </a:r>
            <a:r>
              <a:rPr lang="it-IT" dirty="0" smtClean="0"/>
              <a:t>è la classificazione a 5 Regni: </a:t>
            </a:r>
          </a:p>
          <a:p>
            <a:pPr lvl="1"/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Monera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(procarioti): Batteri</a:t>
            </a:r>
          </a:p>
          <a:p>
            <a:pPr lvl="1"/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Protisti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</a:t>
            </a:r>
            <a:r>
              <a:rPr lang="it-IT" dirty="0" err="1" smtClean="0"/>
              <a:t>eucarioti</a:t>
            </a:r>
            <a:r>
              <a:rPr lang="it-IT" dirty="0" smtClean="0"/>
              <a:t>): </a:t>
            </a:r>
          </a:p>
          <a:p>
            <a:pPr lvl="2"/>
            <a:r>
              <a:rPr lang="it-IT" dirty="0" smtClean="0"/>
              <a:t>Protozoi; </a:t>
            </a:r>
          </a:p>
          <a:p>
            <a:pPr lvl="2"/>
            <a:r>
              <a:rPr lang="it-IT" dirty="0" smtClean="0"/>
              <a:t>alcune Alghe come: </a:t>
            </a:r>
            <a:r>
              <a:rPr lang="it-IT" dirty="0" err="1" smtClean="0"/>
              <a:t>Euglenofite</a:t>
            </a:r>
            <a:r>
              <a:rPr lang="it-IT" dirty="0" smtClean="0"/>
              <a:t>, </a:t>
            </a:r>
            <a:r>
              <a:rPr lang="it-IT" dirty="0" err="1" smtClean="0"/>
              <a:t>Pirrofite</a:t>
            </a:r>
            <a:r>
              <a:rPr lang="it-IT" dirty="0" smtClean="0"/>
              <a:t> e </a:t>
            </a:r>
            <a:r>
              <a:rPr lang="it-IT" dirty="0" err="1" smtClean="0"/>
              <a:t>Clorofite</a:t>
            </a:r>
            <a:r>
              <a:rPr lang="it-IT" dirty="0" smtClean="0"/>
              <a:t>; </a:t>
            </a:r>
          </a:p>
          <a:p>
            <a:pPr lvl="2"/>
            <a:r>
              <a:rPr lang="it-IT" dirty="0" smtClean="0"/>
              <a:t>i Mixomiceti o funghi primitivi</a:t>
            </a:r>
          </a:p>
          <a:p>
            <a:pPr lvl="1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Animali</a:t>
            </a:r>
            <a:r>
              <a:rPr lang="it-IT" dirty="0" smtClean="0"/>
              <a:t> (</a:t>
            </a:r>
            <a:r>
              <a:rPr lang="it-IT" dirty="0" err="1" smtClean="0"/>
              <a:t>eucarioti</a:t>
            </a:r>
            <a:r>
              <a:rPr lang="it-IT" dirty="0" smtClean="0"/>
              <a:t>)</a:t>
            </a:r>
          </a:p>
          <a:p>
            <a:pPr lvl="1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Vegetali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</a:t>
            </a:r>
            <a:r>
              <a:rPr lang="it-IT" dirty="0" err="1" smtClean="0"/>
              <a:t>eucarioti</a:t>
            </a:r>
            <a:r>
              <a:rPr lang="it-IT" dirty="0" smtClean="0"/>
              <a:t>)</a:t>
            </a:r>
          </a:p>
          <a:p>
            <a:pPr lvl="1"/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Funghi</a:t>
            </a:r>
            <a:r>
              <a:rPr lang="it-IT" dirty="0" smtClean="0"/>
              <a:t> (</a:t>
            </a:r>
            <a:r>
              <a:rPr lang="it-IT" dirty="0" err="1" smtClean="0"/>
              <a:t>eucarioti</a:t>
            </a:r>
            <a:r>
              <a:rPr lang="it-IT" dirty="0" smtClean="0"/>
              <a:t>)</a:t>
            </a:r>
          </a:p>
          <a:p>
            <a:pPr lvl="1">
              <a:buNone/>
            </a:pPr>
            <a:r>
              <a:rPr lang="it-IT" dirty="0" smtClean="0"/>
              <a:t>La </a:t>
            </a:r>
            <a:r>
              <a:rPr lang="it-IT" u="sng" dirty="0" smtClean="0"/>
              <a:t>classificazione di </a:t>
            </a:r>
            <a:r>
              <a:rPr lang="it-IT" u="sng" dirty="0" err="1" smtClean="0"/>
              <a:t>Whittaker</a:t>
            </a:r>
            <a:r>
              <a:rPr lang="it-IT" u="sng" dirty="0" smtClean="0"/>
              <a:t> </a:t>
            </a:r>
            <a:r>
              <a:rPr lang="it-IT" dirty="0" smtClean="0"/>
              <a:t>è ancora universalmente in uso e risulta basata: sull’analisi e il confronto della struttura cellulare (</a:t>
            </a:r>
            <a:r>
              <a:rPr lang="it-IT" dirty="0" err="1" smtClean="0"/>
              <a:t>procariotica</a:t>
            </a:r>
            <a:r>
              <a:rPr lang="it-IT" dirty="0" smtClean="0"/>
              <a:t> ed </a:t>
            </a:r>
            <a:r>
              <a:rPr lang="it-IT" dirty="0" err="1" smtClean="0"/>
              <a:t>eucariotica</a:t>
            </a:r>
            <a:r>
              <a:rPr lang="it-IT" dirty="0" smtClean="0"/>
              <a:t>), dell’organizzazione cellulare (uni- e pluricellulare o a colonie) e delle modalità di nutrizione (fotosintesi, assorbimento, ingestione).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CLASSIFICAZIONE A 5 REGNI </a:t>
            </a:r>
            <a:r>
              <a:rPr lang="it-IT" dirty="0" err="1" smtClean="0"/>
              <a:t>DI</a:t>
            </a:r>
            <a:r>
              <a:rPr lang="it-IT" dirty="0" smtClean="0"/>
              <a:t> WHITTAKER 1959</a:t>
            </a:r>
            <a:endParaRPr lang="it-IT" dirty="0"/>
          </a:p>
        </p:txBody>
      </p:sp>
      <p:pic>
        <p:nvPicPr>
          <p:cNvPr id="4" name="Segnaposto contenuto 3" descr="Whittak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9513" y="1609725"/>
            <a:ext cx="5554373" cy="48466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Classificazioni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</a:t>
            </a:r>
            <a:r>
              <a:rPr lang="it-IT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WOESE (1990)</a:t>
            </a:r>
            <a:r>
              <a:rPr lang="it-IT" dirty="0" smtClean="0"/>
              <a:t>: è basata sull’analisi e il confronto del materiale genetico DNA e RNA negli esseri viventi suddivisi in 3 grandi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DOMINI</a:t>
            </a:r>
            <a:r>
              <a:rPr lang="it-IT" dirty="0" smtClean="0"/>
              <a:t>:</a:t>
            </a:r>
          </a:p>
          <a:p>
            <a:pPr lvl="1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ARCHEA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</a:t>
            </a:r>
            <a:r>
              <a:rPr lang="it-IT" u="sng" dirty="0" err="1" smtClean="0"/>
              <a:t>Archebatteri</a:t>
            </a:r>
            <a:r>
              <a:rPr lang="it-IT" dirty="0" smtClean="0"/>
              <a:t>) – Procarioti</a:t>
            </a:r>
          </a:p>
          <a:p>
            <a:pPr lvl="1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</a:t>
            </a:r>
            <a:r>
              <a:rPr lang="it-IT" u="sng" dirty="0" smtClean="0"/>
              <a:t>Batteri “classici” </a:t>
            </a:r>
            <a:r>
              <a:rPr lang="it-IT" dirty="0" smtClean="0"/>
              <a:t>o </a:t>
            </a:r>
            <a:r>
              <a:rPr lang="it-IT" dirty="0" err="1" smtClean="0"/>
              <a:t>Eubatteri</a:t>
            </a:r>
            <a:r>
              <a:rPr lang="it-IT" dirty="0" smtClean="0"/>
              <a:t>) – Procarioti</a:t>
            </a:r>
          </a:p>
          <a:p>
            <a:pPr lvl="1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EUKARIA</a:t>
            </a:r>
            <a:r>
              <a:rPr lang="it-IT" dirty="0" smtClean="0"/>
              <a:t>: tutti gli altri microrganismi o organismi con organizzazione cellulare </a:t>
            </a:r>
            <a:r>
              <a:rPr lang="it-IT" dirty="0" err="1" smtClean="0"/>
              <a:t>eucariotica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VIRUS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Dalle tutte le classificazioni precedenti restano esclusi i Virus, che presentano un livello di organizzazione che potremo definire “</a:t>
            </a:r>
            <a:r>
              <a:rPr lang="it-IT" u="sng" dirty="0" smtClean="0">
                <a:solidFill>
                  <a:srgbClr val="FF0000"/>
                </a:solidFill>
              </a:rPr>
              <a:t>a</a:t>
            </a:r>
            <a:r>
              <a:rPr lang="it-IT" u="sng" dirty="0" smtClean="0">
                <a:solidFill>
                  <a:srgbClr val="FF0000"/>
                </a:solidFill>
              </a:rPr>
              <a:t>cellulare</a:t>
            </a:r>
            <a:r>
              <a:rPr lang="it-IT" dirty="0" smtClean="0"/>
              <a:t>”;</a:t>
            </a:r>
          </a:p>
          <a:p>
            <a:r>
              <a:rPr lang="it-IT" dirty="0" smtClean="0"/>
              <a:t>Essi sono infatti costituiti solo da un acido nucleico (DNA o RNA), racchiuso in un involucro proteico di varia forma e complessità;</a:t>
            </a:r>
          </a:p>
          <a:p>
            <a:r>
              <a:rPr lang="it-IT" dirty="0" smtClean="0"/>
              <a:t>I Virus vengono quindi indicati, insieme con le particelle infettanti </a:t>
            </a:r>
            <a:r>
              <a:rPr lang="it-IT" dirty="0" err="1" smtClean="0"/>
              <a:t>subvirali</a:t>
            </a:r>
            <a:r>
              <a:rPr lang="it-IT" dirty="0" smtClean="0"/>
              <a:t> quali i </a:t>
            </a:r>
            <a:r>
              <a:rPr lang="it-IT" u="sng" dirty="0" err="1" smtClean="0"/>
              <a:t>Viroidi</a:t>
            </a:r>
            <a:r>
              <a:rPr lang="it-IT" dirty="0" smtClean="0"/>
              <a:t> e i </a:t>
            </a:r>
            <a:r>
              <a:rPr lang="it-IT" u="sng" dirty="0" smtClean="0"/>
              <a:t>Prioni</a:t>
            </a:r>
            <a:r>
              <a:rPr lang="it-IT" dirty="0" smtClean="0"/>
              <a:t>, con la denominazione di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AGENTI INFETTANTI SUBCELLULARI.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DIMENSIONI E MORFOLOGIA DELLE CELLULE BATTERICHE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dimensioni delle cellule batteriche possono variare da frazioni di micrometro (1 micrometro o micron=1/1000 di mm = 10</a:t>
            </a:r>
            <a:r>
              <a:rPr lang="it-IT" baseline="30000" dirty="0" smtClean="0"/>
              <a:t>-6</a:t>
            </a:r>
            <a:r>
              <a:rPr lang="it-IT" dirty="0" smtClean="0"/>
              <a:t> m) a qualche decina di micrometri.</a:t>
            </a:r>
          </a:p>
          <a:p>
            <a:r>
              <a:rPr lang="it-IT" dirty="0" smtClean="0"/>
              <a:t>Le cellule batteriche possono presentarsi in </a:t>
            </a:r>
            <a:r>
              <a:rPr lang="it-IT" b="1" u="sng" dirty="0" smtClean="0"/>
              <a:t>forme diverse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COCCHI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(Cellule sferiche)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BACILLI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(Cellule cilindriche o </a:t>
            </a:r>
            <a:r>
              <a:rPr lang="it-IT" dirty="0" err="1" smtClean="0"/>
              <a:t>bastoncellari</a:t>
            </a:r>
            <a:r>
              <a:rPr lang="it-IT" dirty="0" smtClean="0"/>
              <a:t> più o meno allungate)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COCCOBACILLI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(forme intermedie rispetto al Cocco e al Bacillo)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VIBRIONI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SPIRILLI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SPIROCHETE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(forme più o meno ricurve)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Raggruppamenti di cellule batteriche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Le singole cellule batteriche si possono quindi diversamente raggruppare nello spazio. Si distinguono:</a:t>
            </a:r>
          </a:p>
          <a:p>
            <a:r>
              <a:rPr lang="it-IT" dirty="0" smtClean="0"/>
              <a:t>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DIPLOCOCCHI</a:t>
            </a:r>
            <a:r>
              <a:rPr lang="it-IT" dirty="0" smtClean="0"/>
              <a:t> e 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DIPLOBACILLI</a:t>
            </a:r>
            <a:r>
              <a:rPr lang="it-IT" dirty="0" smtClean="0"/>
              <a:t> (cocchi o bacilli disposti a coppie)</a:t>
            </a:r>
          </a:p>
          <a:p>
            <a:r>
              <a:rPr lang="it-IT" dirty="0" smtClean="0"/>
              <a:t>Gli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STREPTOCOCCHI</a:t>
            </a:r>
            <a:r>
              <a:rPr lang="it-IT" dirty="0" smtClean="0"/>
              <a:t> e gli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STREPTOBACILLI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(cocchi o bacilli disposte in catenelle più o meno lunghe)</a:t>
            </a:r>
          </a:p>
          <a:p>
            <a:r>
              <a:rPr lang="it-IT" dirty="0" smtClean="0"/>
              <a:t>Gli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STAFILOCOCCHI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(cocchi disposti a grappolo)</a:t>
            </a:r>
          </a:p>
          <a:p>
            <a:r>
              <a:rPr lang="it-IT" dirty="0" smtClean="0"/>
              <a:t>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TETRADI</a:t>
            </a:r>
            <a:r>
              <a:rPr lang="it-IT" dirty="0" smtClean="0"/>
              <a:t> (cocchi disposti a gruppi di 4)</a:t>
            </a:r>
          </a:p>
          <a:p>
            <a:r>
              <a:rPr lang="it-IT" dirty="0" smtClean="0"/>
              <a:t>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SARCINE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(cocchi disposti a gruppi di 8 cioè a cubo)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revie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460803"/>
            <a:ext cx="6572296" cy="605956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89</TotalTime>
  <Words>473</Words>
  <Application>Microsoft Office PowerPoint</Application>
  <PresentationFormat>Presentazione su schermo 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Mito</vt:lpstr>
      <vt:lpstr>CLASSIFICAZIONI DEGLI ORGANISMI VIVENTI</vt:lpstr>
      <vt:lpstr>CLASSIFICAZIONI</vt:lpstr>
      <vt:lpstr>Classificazioni 2</vt:lpstr>
      <vt:lpstr>CLASSIFICAZIONE A 5 REGNI DI WHITTAKER 1959</vt:lpstr>
      <vt:lpstr>Classificazioni 3</vt:lpstr>
      <vt:lpstr>I VIRUS</vt:lpstr>
      <vt:lpstr>DIMENSIONI E MORFOLOGIA DELLE CELLULE BATTERICHE</vt:lpstr>
      <vt:lpstr>Raggruppamenti di cellule batteriche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CLASSIFICAZIONI DEGLI ORGANISMI VIVENTI</dc:title>
  <dc:creator>daniele</dc:creator>
  <cp:lastModifiedBy>daniele</cp:lastModifiedBy>
  <cp:revision>12</cp:revision>
  <dcterms:created xsi:type="dcterms:W3CDTF">2012-12-03T15:36:43Z</dcterms:created>
  <dcterms:modified xsi:type="dcterms:W3CDTF">2012-12-03T17:05:48Z</dcterms:modified>
</cp:coreProperties>
</file>